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2"/>
  </p:notesMasterIdLst>
  <p:sldIdLst>
    <p:sldId id="392" r:id="rId2"/>
    <p:sldId id="388" r:id="rId3"/>
    <p:sldId id="345" r:id="rId4"/>
    <p:sldId id="393" r:id="rId5"/>
    <p:sldId id="369" r:id="rId6"/>
    <p:sldId id="360" r:id="rId7"/>
    <p:sldId id="371" r:id="rId8"/>
    <p:sldId id="372" r:id="rId9"/>
    <p:sldId id="376" r:id="rId10"/>
    <p:sldId id="375" r:id="rId11"/>
    <p:sldId id="341" r:id="rId12"/>
    <p:sldId id="342" r:id="rId13"/>
    <p:sldId id="346" r:id="rId14"/>
    <p:sldId id="363" r:id="rId15"/>
    <p:sldId id="403" r:id="rId16"/>
    <p:sldId id="373" r:id="rId17"/>
    <p:sldId id="358" r:id="rId18"/>
    <p:sldId id="359" r:id="rId19"/>
    <p:sldId id="385" r:id="rId20"/>
    <p:sldId id="402" r:id="rId21"/>
    <p:sldId id="389" r:id="rId22"/>
    <p:sldId id="391" r:id="rId23"/>
    <p:sldId id="390" r:id="rId24"/>
    <p:sldId id="394" r:id="rId25"/>
    <p:sldId id="398" r:id="rId26"/>
    <p:sldId id="401" r:id="rId27"/>
    <p:sldId id="386" r:id="rId28"/>
    <p:sldId id="399" r:id="rId29"/>
    <p:sldId id="377" r:id="rId30"/>
    <p:sldId id="354" r:id="rId31"/>
    <p:sldId id="366" r:id="rId32"/>
    <p:sldId id="338" r:id="rId33"/>
    <p:sldId id="336" r:id="rId34"/>
    <p:sldId id="334" r:id="rId35"/>
    <p:sldId id="335" r:id="rId36"/>
    <p:sldId id="344" r:id="rId37"/>
    <p:sldId id="343" r:id="rId38"/>
    <p:sldId id="352" r:id="rId39"/>
    <p:sldId id="364" r:id="rId40"/>
    <p:sldId id="356"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8888"/>
    <a:srgbClr val="C000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11"/>
    <p:restoredTop sz="94038"/>
  </p:normalViewPr>
  <p:slideViewPr>
    <p:cSldViewPr snapToGrid="0">
      <p:cViewPr>
        <p:scale>
          <a:sx n="123" d="100"/>
          <a:sy n="123" d="100"/>
        </p:scale>
        <p:origin x="1144" y="128"/>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263308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1108501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034377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779407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1533564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4227703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4049285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2024/11/6</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2024/11/6</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2024/11/6</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2024/11/6</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emf"/></Relationships>
</file>

<file path=ppt/slides/_rels/slide15.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emf"/><Relationship Id="rId10" Type="http://schemas.openxmlformats.org/officeDocument/2006/relationships/image" Target="../media/image41.emf"/><Relationship Id="rId4" Type="http://schemas.openxmlformats.org/officeDocument/2006/relationships/image" Target="../media/image35.emf"/><Relationship Id="rId9" Type="http://schemas.openxmlformats.org/officeDocument/2006/relationships/image" Target="../media/image40.emf"/></Relationships>
</file>

<file path=ppt/slides/_rels/slide16.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1.emf"/><Relationship Id="rId7" Type="http://schemas.openxmlformats.org/officeDocument/2006/relationships/image" Target="../media/image54.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0.png"/><Relationship Id="rId9" Type="http://schemas.openxmlformats.org/officeDocument/2006/relationships/image" Target="../media/image5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2.emf"/><Relationship Id="rId5" Type="http://schemas.openxmlformats.org/officeDocument/2006/relationships/image" Target="../media/image61.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68.emf"/><Relationship Id="rId3" Type="http://schemas.openxmlformats.org/officeDocument/2006/relationships/image" Target="../media/image63.emf"/><Relationship Id="rId7" Type="http://schemas.openxmlformats.org/officeDocument/2006/relationships/image" Target="../media/image67.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6.emf"/><Relationship Id="rId5" Type="http://schemas.openxmlformats.org/officeDocument/2006/relationships/image" Target="../media/image65.emf"/><Relationship Id="rId10" Type="http://schemas.openxmlformats.org/officeDocument/2006/relationships/image" Target="../media/image70.emf"/><Relationship Id="rId4" Type="http://schemas.openxmlformats.org/officeDocument/2006/relationships/image" Target="../media/image64.emf"/><Relationship Id="rId9" Type="http://schemas.openxmlformats.org/officeDocument/2006/relationships/image" Target="../media/image69.emf"/></Relationships>
</file>

<file path=ppt/slides/_rels/slide24.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1.emf"/><Relationship Id="rId7" Type="http://schemas.openxmlformats.org/officeDocument/2006/relationships/image" Target="../media/image74.em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67.emf"/><Relationship Id="rId9" Type="http://schemas.openxmlformats.org/officeDocument/2006/relationships/image" Target="../media/image76.emf"/></Relationships>
</file>

<file path=ppt/slides/_rels/slide2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81.emf"/><Relationship Id="rId7"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 Id="rId9" Type="http://schemas.openxmlformats.org/officeDocument/2006/relationships/image" Target="../media/image47.emf"/></Relationships>
</file>

<file path=ppt/slides/_rels/slide3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86.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image" Target="../media/image87.png"/><Relationship Id="rId1" Type="http://schemas.openxmlformats.org/officeDocument/2006/relationships/slideLayout" Target="../slideLayouts/slideLayout3.xml"/><Relationship Id="rId6" Type="http://schemas.openxmlformats.org/officeDocument/2006/relationships/image" Target="../media/image91.emf"/><Relationship Id="rId5" Type="http://schemas.openxmlformats.org/officeDocument/2006/relationships/image" Target="../media/image90.emf"/><Relationship Id="rId10" Type="http://schemas.openxmlformats.org/officeDocument/2006/relationships/image" Target="../media/image95.emf"/><Relationship Id="rId4" Type="http://schemas.openxmlformats.org/officeDocument/2006/relationships/image" Target="../media/image89.emf"/><Relationship Id="rId9" Type="http://schemas.openxmlformats.org/officeDocument/2006/relationships/image" Target="../media/image94.emf"/></Relationships>
</file>

<file path=ppt/slides/_rels/slide3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39.xml.rels><?xml version="1.0" encoding="UTF-8" standalone="yes"?>
<Relationships xmlns="http://schemas.openxmlformats.org/package/2006/relationships"><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br>
              <a:rPr lang="en-US" altLang="ja-JP" sz="4400" dirty="0"/>
            </a:br>
            <a:r>
              <a:rPr lang="en-US" altLang="ja-JP" sz="4400" dirty="0">
                <a:solidFill>
                  <a:srgbClr val="FF0000"/>
                </a:solidFill>
              </a:rPr>
              <a:t>short version.</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t>
            </a: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この関係を用いて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共偏微分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pic>
        <p:nvPicPr>
          <p:cNvPr id="5" name="図 4">
            <a:extLst>
              <a:ext uri="{FF2B5EF4-FFF2-40B4-BE49-F238E27FC236}">
                <a16:creationId xmlns:a16="http://schemas.microsoft.com/office/drawing/2014/main" id="{B9A12DA1-F072-3E2E-04D0-2C29C3F24F53}"/>
              </a:ext>
            </a:extLst>
          </p:cNvPr>
          <p:cNvPicPr>
            <a:picLocks noChangeAspect="1"/>
          </p:cNvPicPr>
          <p:nvPr/>
        </p:nvPicPr>
        <p:blipFill>
          <a:blip r:embed="rId3"/>
          <a:stretch>
            <a:fillRect/>
          </a:stretch>
        </p:blipFill>
        <p:spPr>
          <a:xfrm>
            <a:off x="966963" y="1271406"/>
            <a:ext cx="1113498" cy="410506"/>
          </a:xfrm>
          <a:prstGeom prst="rect">
            <a:avLst/>
          </a:prstGeom>
        </p:spPr>
      </p:pic>
      <p:pic>
        <p:nvPicPr>
          <p:cNvPr id="8" name="図 7">
            <a:extLst>
              <a:ext uri="{FF2B5EF4-FFF2-40B4-BE49-F238E27FC236}">
                <a16:creationId xmlns:a16="http://schemas.microsoft.com/office/drawing/2014/main" id="{A3ADCA01-77C8-421B-B446-47579A3CB26D}"/>
              </a:ext>
            </a:extLst>
          </p:cNvPr>
          <p:cNvPicPr>
            <a:picLocks noChangeAspect="1"/>
          </p:cNvPicPr>
          <p:nvPr/>
        </p:nvPicPr>
        <p:blipFill>
          <a:blip r:embed="rId4"/>
          <a:stretch>
            <a:fillRect/>
          </a:stretch>
        </p:blipFill>
        <p:spPr>
          <a:xfrm>
            <a:off x="1097750" y="4889379"/>
            <a:ext cx="1965422" cy="1602067"/>
          </a:xfrm>
          <a:prstGeom prst="rect">
            <a:avLst/>
          </a:prstGeom>
        </p:spPr>
      </p:pic>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5"/>
          <a:stretch>
            <a:fillRect/>
          </a:stretch>
        </p:blipFill>
        <p:spPr>
          <a:xfrm>
            <a:off x="4258676" y="1418808"/>
            <a:ext cx="472410" cy="184465"/>
          </a:xfrm>
          <a:prstGeom prst="rect">
            <a:avLst/>
          </a:prstGeom>
        </p:spPr>
      </p:pic>
      <p:pic>
        <p:nvPicPr>
          <p:cNvPr id="13" name="図 12">
            <a:extLst>
              <a:ext uri="{FF2B5EF4-FFF2-40B4-BE49-F238E27FC236}">
                <a16:creationId xmlns:a16="http://schemas.microsoft.com/office/drawing/2014/main" id="{F5260630-4D12-DC2C-1DAD-C98CF3FF55E2}"/>
              </a:ext>
            </a:extLst>
          </p:cNvPr>
          <p:cNvPicPr>
            <a:picLocks noChangeAspect="1"/>
          </p:cNvPicPr>
          <p:nvPr/>
        </p:nvPicPr>
        <p:blipFill>
          <a:blip r:embed="rId6"/>
          <a:stretch>
            <a:fillRect/>
          </a:stretch>
        </p:blipFill>
        <p:spPr>
          <a:xfrm>
            <a:off x="966963" y="1872198"/>
            <a:ext cx="1929249" cy="1280762"/>
          </a:xfrm>
          <a:prstGeom prst="rect">
            <a:avLst/>
          </a:prstGeom>
        </p:spPr>
      </p:pic>
      <p:pic>
        <p:nvPicPr>
          <p:cNvPr id="14" name="図 13">
            <a:extLst>
              <a:ext uri="{FF2B5EF4-FFF2-40B4-BE49-F238E27FC236}">
                <a16:creationId xmlns:a16="http://schemas.microsoft.com/office/drawing/2014/main" id="{75B8B936-9484-7FA9-70D4-AAC0C1BF83E7}"/>
              </a:ext>
            </a:extLst>
          </p:cNvPr>
          <p:cNvPicPr>
            <a:picLocks noChangeAspect="1"/>
          </p:cNvPicPr>
          <p:nvPr/>
        </p:nvPicPr>
        <p:blipFill>
          <a:blip r:embed="rId7"/>
          <a:stretch>
            <a:fillRect/>
          </a:stretch>
        </p:blipFill>
        <p:spPr>
          <a:xfrm>
            <a:off x="2037618" y="4011318"/>
            <a:ext cx="5064369" cy="590732"/>
          </a:xfrm>
          <a:prstGeom prst="rect">
            <a:avLst/>
          </a:prstGeom>
        </p:spPr>
      </p:pic>
    </p:spTree>
    <p:extLst>
      <p:ext uri="{BB962C8B-B14F-4D97-AF65-F5344CB8AC3E}">
        <p14:creationId xmlns:p14="http://schemas.microsoft.com/office/powerpoint/2010/main" val="182647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465218" y="4042384"/>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465218" y="4625163"/>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465218" y="5181865"/>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4711095" y="3499338"/>
            <a:ext cx="3804255" cy="2551509"/>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7"/>
          <a:stretch>
            <a:fillRect/>
          </a:stretch>
        </p:blipFill>
        <p:spPr>
          <a:xfrm>
            <a:off x="669717" y="3557709"/>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838157" y="3471270"/>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46742" y="3469962"/>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98739" y="3469962"/>
            <a:ext cx="217491" cy="17287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G </a:t>
            </a:r>
            <a:r>
              <a:rPr lang="ja-JP" altLang="en-US" sz="1800"/>
              <a:t>と</a:t>
            </a:r>
            <a:r>
              <a:rPr lang="en-US" altLang="ja-JP" sz="1800" dirty="0"/>
              <a:t> P </a:t>
            </a:r>
            <a:r>
              <a:rPr lang="ja-JP" altLang="en-US" sz="1800"/>
              <a:t>以外は消す　 </a:t>
            </a:r>
            <a:r>
              <a:rPr lang="en-US" altLang="ja-JP" sz="1800" dirty="0"/>
              <a:t>G(P) = 0</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5086130"/>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5170264" y="4862689"/>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3" y="3165959"/>
            <a:ext cx="7159332" cy="1560206"/>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405969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最近接点から無限遠までの角度</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最近接点から無限遠まで、光の軌道の角度を計算する。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pic>
        <p:nvPicPr>
          <p:cNvPr id="12" name="図 11">
            <a:extLst>
              <a:ext uri="{FF2B5EF4-FFF2-40B4-BE49-F238E27FC236}">
                <a16:creationId xmlns:a16="http://schemas.microsoft.com/office/drawing/2014/main" id="{B1D97E5A-EA74-8966-977E-1491642F53E6}"/>
              </a:ext>
            </a:extLst>
          </p:cNvPr>
          <p:cNvPicPr>
            <a:picLocks noChangeAspect="1"/>
          </p:cNvPicPr>
          <p:nvPr/>
        </p:nvPicPr>
        <p:blipFill>
          <a:blip r:embed="rId3">
            <a:duotone>
              <a:prstClr val="black"/>
              <a:schemeClr val="bg1">
                <a:lumMod val="75000"/>
                <a:tint val="45000"/>
                <a:satMod val="400000"/>
              </a:schemeClr>
            </a:duotone>
          </a:blip>
          <a:stretch>
            <a:fillRect/>
          </a:stretch>
        </p:blipFill>
        <p:spPr>
          <a:xfrm>
            <a:off x="6889750" y="350441"/>
            <a:ext cx="596900" cy="419100"/>
          </a:xfrm>
          <a:prstGeom prst="rect">
            <a:avLst/>
          </a:prstGeom>
        </p:spPr>
      </p:pic>
      <p:pic>
        <p:nvPicPr>
          <p:cNvPr id="14" name="図 13">
            <a:extLst>
              <a:ext uri="{FF2B5EF4-FFF2-40B4-BE49-F238E27FC236}">
                <a16:creationId xmlns:a16="http://schemas.microsoft.com/office/drawing/2014/main" id="{FA605EAB-0D25-0461-3DB2-E02B2AB9F9F7}"/>
              </a:ext>
            </a:extLst>
          </p:cNvPr>
          <p:cNvPicPr>
            <a:picLocks noChangeAspect="1"/>
          </p:cNvPicPr>
          <p:nvPr/>
        </p:nvPicPr>
        <p:blipFill>
          <a:blip r:embed="rId4"/>
          <a:stretch>
            <a:fillRect/>
          </a:stretch>
        </p:blipFill>
        <p:spPr>
          <a:xfrm>
            <a:off x="6992987" y="1909739"/>
            <a:ext cx="900347" cy="655744"/>
          </a:xfrm>
          <a:prstGeom prst="rect">
            <a:avLst/>
          </a:prstGeom>
        </p:spPr>
      </p:pic>
      <p:pic>
        <p:nvPicPr>
          <p:cNvPr id="15" name="図 14">
            <a:extLst>
              <a:ext uri="{FF2B5EF4-FFF2-40B4-BE49-F238E27FC236}">
                <a16:creationId xmlns:a16="http://schemas.microsoft.com/office/drawing/2014/main" id="{D9573EF2-8128-4F06-F9A7-1151629FB0EB}"/>
              </a:ext>
            </a:extLst>
          </p:cNvPr>
          <p:cNvPicPr>
            <a:picLocks noChangeAspect="1"/>
          </p:cNvPicPr>
          <p:nvPr/>
        </p:nvPicPr>
        <p:blipFill>
          <a:blip r:embed="rId5"/>
          <a:stretch>
            <a:fillRect/>
          </a:stretch>
        </p:blipFill>
        <p:spPr>
          <a:xfrm>
            <a:off x="731887" y="1918181"/>
            <a:ext cx="5911983" cy="2448396"/>
          </a:xfrm>
          <a:prstGeom prst="rect">
            <a:avLst/>
          </a:prstGeom>
        </p:spPr>
      </p:pic>
      <p:pic>
        <p:nvPicPr>
          <p:cNvPr id="17" name="図 16">
            <a:extLst>
              <a:ext uri="{FF2B5EF4-FFF2-40B4-BE49-F238E27FC236}">
                <a16:creationId xmlns:a16="http://schemas.microsoft.com/office/drawing/2014/main" id="{11114AEE-C32F-D814-2F3E-62078A1C0C07}"/>
              </a:ext>
            </a:extLst>
          </p:cNvPr>
          <p:cNvPicPr>
            <a:picLocks noChangeAspect="1"/>
          </p:cNvPicPr>
          <p:nvPr/>
        </p:nvPicPr>
        <p:blipFill>
          <a:blip r:embed="rId6"/>
          <a:stretch>
            <a:fillRect/>
          </a:stretch>
        </p:blipFill>
        <p:spPr>
          <a:xfrm>
            <a:off x="2744973" y="4542349"/>
            <a:ext cx="2578571" cy="569818"/>
          </a:xfrm>
          <a:prstGeom prst="rect">
            <a:avLst/>
          </a:prstGeom>
        </p:spPr>
      </p:pic>
      <p:pic>
        <p:nvPicPr>
          <p:cNvPr id="18" name="図 17">
            <a:extLst>
              <a:ext uri="{FF2B5EF4-FFF2-40B4-BE49-F238E27FC236}">
                <a16:creationId xmlns:a16="http://schemas.microsoft.com/office/drawing/2014/main" id="{B3BC6072-A27D-DD20-AB9B-7C9F3A337F86}"/>
              </a:ext>
            </a:extLst>
          </p:cNvPr>
          <p:cNvPicPr>
            <a:picLocks noChangeAspect="1"/>
          </p:cNvPicPr>
          <p:nvPr/>
        </p:nvPicPr>
        <p:blipFill>
          <a:blip r:embed="rId7"/>
          <a:stretch>
            <a:fillRect/>
          </a:stretch>
        </p:blipFill>
        <p:spPr>
          <a:xfrm>
            <a:off x="1387742" y="5560200"/>
            <a:ext cx="2975716" cy="569818"/>
          </a:xfrm>
          <a:prstGeom prst="rect">
            <a:avLst/>
          </a:prstGeom>
        </p:spPr>
      </p:pic>
      <p:pic>
        <p:nvPicPr>
          <p:cNvPr id="19" name="図 18">
            <a:extLst>
              <a:ext uri="{FF2B5EF4-FFF2-40B4-BE49-F238E27FC236}">
                <a16:creationId xmlns:a16="http://schemas.microsoft.com/office/drawing/2014/main" id="{DC948B02-70C9-7AEE-1A14-0738D46CEB01}"/>
              </a:ext>
            </a:extLst>
          </p:cNvPr>
          <p:cNvPicPr>
            <a:picLocks noChangeAspect="1"/>
          </p:cNvPicPr>
          <p:nvPr/>
        </p:nvPicPr>
        <p:blipFill>
          <a:blip r:embed="rId8"/>
          <a:stretch>
            <a:fillRect/>
          </a:stretch>
        </p:blipFill>
        <p:spPr>
          <a:xfrm>
            <a:off x="4620952" y="5240498"/>
            <a:ext cx="2465779" cy="1238250"/>
          </a:xfrm>
          <a:prstGeom prst="rect">
            <a:avLst/>
          </a:prstGeom>
        </p:spPr>
      </p:pic>
      <p:pic>
        <p:nvPicPr>
          <p:cNvPr id="20" name="図 19">
            <a:extLst>
              <a:ext uri="{FF2B5EF4-FFF2-40B4-BE49-F238E27FC236}">
                <a16:creationId xmlns:a16="http://schemas.microsoft.com/office/drawing/2014/main" id="{863AC0EB-52D9-061C-E224-4B60B79B3E4B}"/>
              </a:ext>
            </a:extLst>
          </p:cNvPr>
          <p:cNvPicPr>
            <a:picLocks noChangeAspect="1"/>
          </p:cNvPicPr>
          <p:nvPr/>
        </p:nvPicPr>
        <p:blipFill>
          <a:blip r:embed="rId9"/>
          <a:stretch>
            <a:fillRect/>
          </a:stretch>
        </p:blipFill>
        <p:spPr>
          <a:xfrm>
            <a:off x="6957733" y="2830507"/>
            <a:ext cx="1708150" cy="539750"/>
          </a:xfrm>
          <a:prstGeom prst="rect">
            <a:avLst/>
          </a:prstGeom>
        </p:spPr>
      </p:pic>
      <p:cxnSp>
        <p:nvCxnSpPr>
          <p:cNvPr id="22" name="直線コネクタ 21">
            <a:extLst>
              <a:ext uri="{FF2B5EF4-FFF2-40B4-BE49-F238E27FC236}">
                <a16:creationId xmlns:a16="http://schemas.microsoft.com/office/drawing/2014/main" id="{BEF5C24C-FED4-F91F-FFD4-19FE0CA8C78F}"/>
              </a:ext>
            </a:extLst>
          </p:cNvPr>
          <p:cNvCxnSpPr>
            <a:cxnSpLocks/>
          </p:cNvCxnSpPr>
          <p:nvPr/>
        </p:nvCxnSpPr>
        <p:spPr>
          <a:xfrm>
            <a:off x="6784263" y="1802069"/>
            <a:ext cx="0" cy="2648848"/>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0D878F27-F0EE-01E5-3146-FA88F281629B}"/>
              </a:ext>
            </a:extLst>
          </p:cNvPr>
          <p:cNvCxnSpPr>
            <a:cxnSpLocks/>
          </p:cNvCxnSpPr>
          <p:nvPr/>
        </p:nvCxnSpPr>
        <p:spPr>
          <a:xfrm>
            <a:off x="628650" y="4450917"/>
            <a:ext cx="78867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504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96E590C-000C-2F1F-25DC-97860C0195BC}"/>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17</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　　に位置する円盤（図の黄色部分）の見え方を考える。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216190" y="1442784"/>
            <a:ext cx="150492" cy="159897"/>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1214935" y="1623957"/>
            <a:ext cx="6714128" cy="4982504"/>
          </a:xfrm>
        </p:spPr>
      </p:pic>
    </p:spTree>
    <p:extLst>
      <p:ext uri="{BB962C8B-B14F-4D97-AF65-F5344CB8AC3E}">
        <p14:creationId xmlns:p14="http://schemas.microsoft.com/office/powerpoint/2010/main" val="360559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円盤は原点　　の三次元極座標上で</a:t>
            </a:r>
            <a:endParaRPr lang="en-US" altLang="ja-JP" sz="1800" dirty="0"/>
          </a:p>
          <a:p>
            <a:pPr marL="0" indent="0" eaLnBrk="0">
              <a:lnSpc>
                <a:spcPct val="150000"/>
              </a:lnSpc>
              <a:spcBef>
                <a:spcPts val="0"/>
              </a:spcBef>
              <a:buFont typeface="Arial" panose="020B0604020202020204" pitchFamily="34" charset="0"/>
              <a:buNone/>
            </a:pPr>
            <a:r>
              <a:rPr lang="ja-JP" altLang="en-US" sz="1800"/>
              <a:t>に分布している。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光を観測する写真版は、原点　　から無限遠で　　　　　に設定する。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円盤上の粒子　　　　　　が写真板に写す光の極座標　　　　を求める。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372651" y="4679671"/>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pic>
        <p:nvPicPr>
          <p:cNvPr id="5" name="図 4">
            <a:extLst>
              <a:ext uri="{FF2B5EF4-FFF2-40B4-BE49-F238E27FC236}">
                <a16:creationId xmlns:a16="http://schemas.microsoft.com/office/drawing/2014/main" id="{5717315A-2216-862B-8627-8A2DA7887A0B}"/>
              </a:ext>
            </a:extLst>
          </p:cNvPr>
          <p:cNvPicPr>
            <a:picLocks noChangeAspect="1"/>
          </p:cNvPicPr>
          <p:nvPr/>
        </p:nvPicPr>
        <p:blipFill>
          <a:blip r:embed="rId5"/>
          <a:stretch>
            <a:fillRect/>
          </a:stretch>
        </p:blipFill>
        <p:spPr>
          <a:xfrm>
            <a:off x="4659815" y="1199142"/>
            <a:ext cx="825500" cy="425450"/>
          </a:xfrm>
          <a:prstGeom prst="rect">
            <a:avLst/>
          </a:prstGeom>
        </p:spPr>
      </p:pic>
      <p:pic>
        <p:nvPicPr>
          <p:cNvPr id="6" name="図 5">
            <a:extLst>
              <a:ext uri="{FF2B5EF4-FFF2-40B4-BE49-F238E27FC236}">
                <a16:creationId xmlns:a16="http://schemas.microsoft.com/office/drawing/2014/main" id="{DD30AE9D-4813-7F8F-515A-D30B68DEF100}"/>
              </a:ext>
            </a:extLst>
          </p:cNvPr>
          <p:cNvPicPr>
            <a:picLocks noChangeAspect="1"/>
          </p:cNvPicPr>
          <p:nvPr/>
        </p:nvPicPr>
        <p:blipFill>
          <a:blip r:embed="rId6"/>
          <a:stretch>
            <a:fillRect/>
          </a:stretch>
        </p:blipFill>
        <p:spPr>
          <a:xfrm>
            <a:off x="6343724" y="3410876"/>
            <a:ext cx="593124" cy="304800"/>
          </a:xfrm>
          <a:prstGeom prst="rect">
            <a:avLst/>
          </a:prstGeom>
        </p:spPr>
      </p:pic>
      <p:pic>
        <p:nvPicPr>
          <p:cNvPr id="8" name="図 7">
            <a:extLst>
              <a:ext uri="{FF2B5EF4-FFF2-40B4-BE49-F238E27FC236}">
                <a16:creationId xmlns:a16="http://schemas.microsoft.com/office/drawing/2014/main" id="{36AFFA0A-5BD8-7231-555C-6E172C5EDA40}"/>
              </a:ext>
            </a:extLst>
          </p:cNvPr>
          <p:cNvPicPr>
            <a:picLocks noChangeAspect="1"/>
          </p:cNvPicPr>
          <p:nvPr/>
        </p:nvPicPr>
        <p:blipFill>
          <a:blip r:embed="rId7"/>
          <a:stretch>
            <a:fillRect/>
          </a:stretch>
        </p:blipFill>
        <p:spPr>
          <a:xfrm>
            <a:off x="5812834" y="1386882"/>
            <a:ext cx="1119634" cy="226674"/>
          </a:xfrm>
          <a:prstGeom prst="rect">
            <a:avLst/>
          </a:prstGeom>
        </p:spPr>
      </p:pic>
      <p:pic>
        <p:nvPicPr>
          <p:cNvPr id="9" name="図 8">
            <a:extLst>
              <a:ext uri="{FF2B5EF4-FFF2-40B4-BE49-F238E27FC236}">
                <a16:creationId xmlns:a16="http://schemas.microsoft.com/office/drawing/2014/main" id="{7034F912-3C40-CD58-6654-6ED1F8DB8DAD}"/>
              </a:ext>
            </a:extLst>
          </p:cNvPr>
          <p:cNvPicPr>
            <a:picLocks noChangeAspect="1"/>
          </p:cNvPicPr>
          <p:nvPr/>
        </p:nvPicPr>
        <p:blipFill>
          <a:blip r:embed="rId8"/>
          <a:stretch>
            <a:fillRect/>
          </a:stretch>
        </p:blipFill>
        <p:spPr>
          <a:xfrm>
            <a:off x="2009263" y="1411867"/>
            <a:ext cx="169556" cy="182599"/>
          </a:xfrm>
          <a:prstGeom prst="rect">
            <a:avLst/>
          </a:prstGeom>
        </p:spPr>
      </p:pic>
      <p:pic>
        <p:nvPicPr>
          <p:cNvPr id="12" name="図 11">
            <a:extLst>
              <a:ext uri="{FF2B5EF4-FFF2-40B4-BE49-F238E27FC236}">
                <a16:creationId xmlns:a16="http://schemas.microsoft.com/office/drawing/2014/main" id="{2A1D4186-6CA2-3933-9212-E91D974425D4}"/>
              </a:ext>
            </a:extLst>
          </p:cNvPr>
          <p:cNvPicPr>
            <a:picLocks noChangeAspect="1"/>
          </p:cNvPicPr>
          <p:nvPr/>
        </p:nvPicPr>
        <p:blipFill>
          <a:blip r:embed="rId8"/>
          <a:stretch>
            <a:fillRect/>
          </a:stretch>
        </p:blipFill>
        <p:spPr>
          <a:xfrm>
            <a:off x="3847595" y="2664417"/>
            <a:ext cx="169556" cy="182599"/>
          </a:xfrm>
          <a:prstGeom prst="rect">
            <a:avLst/>
          </a:prstGeom>
        </p:spPr>
      </p:pic>
      <p:pic>
        <p:nvPicPr>
          <p:cNvPr id="15" name="図 14">
            <a:extLst>
              <a:ext uri="{FF2B5EF4-FFF2-40B4-BE49-F238E27FC236}">
                <a16:creationId xmlns:a16="http://schemas.microsoft.com/office/drawing/2014/main" id="{777E8B9A-CCFB-8F69-EB6C-743E6DCB7780}"/>
              </a:ext>
            </a:extLst>
          </p:cNvPr>
          <p:cNvPicPr>
            <a:picLocks noChangeAspect="1"/>
          </p:cNvPicPr>
          <p:nvPr/>
        </p:nvPicPr>
        <p:blipFill>
          <a:blip r:embed="rId9"/>
          <a:stretch>
            <a:fillRect/>
          </a:stretch>
        </p:blipFill>
        <p:spPr>
          <a:xfrm>
            <a:off x="5664403" y="2615051"/>
            <a:ext cx="793547" cy="267300"/>
          </a:xfrm>
          <a:prstGeom prst="rect">
            <a:avLst/>
          </a:prstGeom>
        </p:spPr>
      </p:pic>
      <p:pic>
        <p:nvPicPr>
          <p:cNvPr id="16" name="図 15">
            <a:extLst>
              <a:ext uri="{FF2B5EF4-FFF2-40B4-BE49-F238E27FC236}">
                <a16:creationId xmlns:a16="http://schemas.microsoft.com/office/drawing/2014/main" id="{F327E2F6-B662-E452-1F65-08E2AE1163A9}"/>
              </a:ext>
            </a:extLst>
          </p:cNvPr>
          <p:cNvPicPr>
            <a:picLocks noChangeAspect="1"/>
          </p:cNvPicPr>
          <p:nvPr/>
        </p:nvPicPr>
        <p:blipFill>
          <a:blip r:embed="rId5"/>
          <a:stretch>
            <a:fillRect/>
          </a:stretch>
        </p:blipFill>
        <p:spPr>
          <a:xfrm>
            <a:off x="2357747" y="3290226"/>
            <a:ext cx="825500" cy="425450"/>
          </a:xfrm>
          <a:prstGeom prst="rect">
            <a:avLst/>
          </a:prstGeom>
        </p:spPr>
      </p:pic>
    </p:spTree>
    <p:extLst>
      <p:ext uri="{BB962C8B-B14F-4D97-AF65-F5344CB8AC3E}">
        <p14:creationId xmlns:p14="http://schemas.microsoft.com/office/powerpoint/2010/main" val="3419771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雑記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周回についての説明は無しで、状況設定について詳細に説明する。</a:t>
            </a:r>
            <a:endParaRPr lang="en-US" altLang="ja-JP" sz="1800" dirty="0"/>
          </a:p>
          <a:p>
            <a:pPr marL="0" indent="0" eaLnBrk="0">
              <a:lnSpc>
                <a:spcPct val="150000"/>
              </a:lnSpc>
              <a:spcBef>
                <a:spcPts val="0"/>
              </a:spcBef>
              <a:buNone/>
            </a:pPr>
            <a:endParaRPr lang="en-US" altLang="ja-JP" sz="1800" dirty="0"/>
          </a:p>
          <a:p>
            <a:pPr eaLnBrk="0">
              <a:lnSpc>
                <a:spcPct val="150000"/>
              </a:lnSpc>
              <a:spcBef>
                <a:spcPts val="0"/>
              </a:spcBef>
            </a:pPr>
            <a:r>
              <a:rPr lang="ja-JP" altLang="en-US" sz="1800"/>
              <a:t>平面を</a:t>
            </a:r>
            <a:r>
              <a:rPr lang="en-US" altLang="ja-JP" sz="1800" dirty="0"/>
              <a:t> m </a:t>
            </a:r>
            <a:r>
              <a:rPr lang="ja-JP" altLang="en-US" sz="1800"/>
              <a:t>回きり、</a:t>
            </a:r>
            <a:r>
              <a:rPr lang="en-US" altLang="ja-JP" sz="1800" dirty="0"/>
              <a:t>m</a:t>
            </a:r>
            <a:r>
              <a:rPr lang="ja-JP" altLang="en-US" sz="1800"/>
              <a:t>偶奇で場合わけ</a:t>
            </a:r>
            <a:endParaRPr lang="en-US" altLang="ja-JP" sz="1800" dirty="0"/>
          </a:p>
          <a:p>
            <a:pPr marL="0" indent="0" eaLnBrk="0">
              <a:lnSpc>
                <a:spcPct val="150000"/>
              </a:lnSpc>
              <a:spcBef>
                <a:spcPts val="0"/>
              </a:spcBef>
              <a:buNone/>
            </a:pPr>
            <a:r>
              <a:rPr lang="en-US" altLang="ja-JP" sz="1800" dirty="0"/>
              <a:t>* </a:t>
            </a:r>
            <a:r>
              <a:rPr lang="ja-JP" altLang="en-US" sz="1800"/>
              <a:t>最近接点が軌道上にある場合、ない場合で分ける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積分はそこで行う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Tree>
    <p:extLst>
      <p:ext uri="{BB962C8B-B14F-4D97-AF65-F5344CB8AC3E}">
        <p14:creationId xmlns:p14="http://schemas.microsoft.com/office/powerpoint/2010/main" val="2872152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もっと詳しく説明する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28650" y="5019554"/>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spTree>
    <p:extLst>
      <p:ext uri="{BB962C8B-B14F-4D97-AF65-F5344CB8AC3E}">
        <p14:creationId xmlns:p14="http://schemas.microsoft.com/office/powerpoint/2010/main" val="255507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t>a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1/n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11" name="図 10">
            <a:extLst>
              <a:ext uri="{FF2B5EF4-FFF2-40B4-BE49-F238E27FC236}">
                <a16:creationId xmlns:a16="http://schemas.microsoft.com/office/drawing/2014/main" id="{AF9CFEE6-4D31-9483-6BF6-BB4AB3972A42}"/>
              </a:ext>
            </a:extLst>
          </p:cNvPr>
          <p:cNvPicPr>
            <a:picLocks noChangeAspect="1"/>
          </p:cNvPicPr>
          <p:nvPr/>
        </p:nvPicPr>
        <p:blipFill>
          <a:blip r:embed="rId3"/>
          <a:stretch>
            <a:fillRect/>
          </a:stretch>
        </p:blipFill>
        <p:spPr>
          <a:xfrm>
            <a:off x="3503766" y="1400321"/>
            <a:ext cx="3982884" cy="224599"/>
          </a:xfrm>
          <a:prstGeom prst="rect">
            <a:avLst/>
          </a:prstGeom>
        </p:spPr>
      </p:pic>
      <p:pic>
        <p:nvPicPr>
          <p:cNvPr id="12" name="図 11">
            <a:extLst>
              <a:ext uri="{FF2B5EF4-FFF2-40B4-BE49-F238E27FC236}">
                <a16:creationId xmlns:a16="http://schemas.microsoft.com/office/drawing/2014/main" id="{1BA77396-18A4-0ECF-7387-8C8E34C3E065}"/>
              </a:ext>
            </a:extLst>
          </p:cNvPr>
          <p:cNvPicPr>
            <a:picLocks noChangeAspect="1"/>
          </p:cNvPicPr>
          <p:nvPr/>
        </p:nvPicPr>
        <p:blipFill>
          <a:blip r:embed="rId4"/>
          <a:stretch>
            <a:fillRect/>
          </a:stretch>
        </p:blipFill>
        <p:spPr>
          <a:xfrm>
            <a:off x="2560418" y="2175521"/>
            <a:ext cx="3911600" cy="4254500"/>
          </a:xfrm>
          <a:prstGeom prst="rect">
            <a:avLst/>
          </a:prstGeom>
        </p:spPr>
      </p:pic>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球面三角法の予余弦定理</a:t>
            </a:r>
            <a:endParaRPr lang="en-US" altLang="ja-JP" sz="1800" dirty="0"/>
          </a:p>
        </p:txBody>
      </p:sp>
    </p:spTree>
    <p:extLst>
      <p:ext uri="{BB962C8B-B14F-4D97-AF65-F5344CB8AC3E}">
        <p14:creationId xmlns:p14="http://schemas.microsoft.com/office/powerpoint/2010/main" val="77811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6" name="図 5">
            <a:extLst>
              <a:ext uri="{FF2B5EF4-FFF2-40B4-BE49-F238E27FC236}">
                <a16:creationId xmlns:a16="http://schemas.microsoft.com/office/drawing/2014/main" id="{F9F81828-49F9-422F-C6AF-BE60AB4D3FAC}"/>
              </a:ext>
            </a:extLst>
          </p:cNvPr>
          <p:cNvPicPr>
            <a:picLocks noChangeAspect="1"/>
          </p:cNvPicPr>
          <p:nvPr/>
        </p:nvPicPr>
        <p:blipFill>
          <a:blip r:embed="rId3"/>
          <a:stretch>
            <a:fillRect/>
          </a:stretch>
        </p:blipFill>
        <p:spPr>
          <a:xfrm>
            <a:off x="1118464" y="3474876"/>
            <a:ext cx="6194488" cy="840033"/>
          </a:xfrm>
          <a:prstGeom prst="rect">
            <a:avLst/>
          </a:prstGeom>
        </p:spPr>
      </p:pic>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4"/>
          <a:stretch>
            <a:fillRect/>
          </a:stretch>
        </p:blipFill>
        <p:spPr>
          <a:xfrm>
            <a:off x="4060614" y="128426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5"/>
          <a:stretch>
            <a:fillRect/>
          </a:stretch>
        </p:blipFill>
        <p:spPr>
          <a:xfrm>
            <a:off x="6064763" y="1313186"/>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46A72091-8E3A-1F54-2F2B-6FF020BA48C0}"/>
              </a:ext>
            </a:extLst>
          </p:cNvPr>
          <p:cNvPicPr>
            <a:picLocks noChangeAspect="1"/>
          </p:cNvPicPr>
          <p:nvPr/>
        </p:nvPicPr>
        <p:blipFill>
          <a:blip r:embed="rId6"/>
          <a:stretch>
            <a:fillRect/>
          </a:stretch>
        </p:blipFill>
        <p:spPr>
          <a:xfrm>
            <a:off x="1118464" y="5144570"/>
            <a:ext cx="6467024" cy="1288038"/>
          </a:xfrm>
          <a:prstGeom prst="rect">
            <a:avLst/>
          </a:prstGeom>
        </p:spPr>
      </p:pic>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dirty="0"/>
              <a:t>3</a:t>
            </a:r>
            <a:r>
              <a:rPr lang="ja-JP" altLang="en-US" sz="1800"/>
              <a:t>点に注目すると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en-US" altLang="ja-JP" dirty="0"/>
              <a:t>a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2/n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533992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光が平面　　　　を　　回切る時　　の偶奇で場合分けして考える。光源から出て写真板に届くまでの角度　　　とおくと</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3"/>
          <a:stretch>
            <a:fillRect/>
          </a:stretch>
        </p:blipFill>
        <p:spPr>
          <a:xfrm>
            <a:off x="1777316" y="1391499"/>
            <a:ext cx="614192" cy="217688"/>
          </a:xfrm>
          <a:prstGeom prst="rect">
            <a:avLst/>
          </a:prstGeom>
        </p:spPr>
      </p:pic>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4"/>
          <a:stretch>
            <a:fillRect/>
          </a:stretch>
        </p:blipFill>
        <p:spPr>
          <a:xfrm>
            <a:off x="2886502"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b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1/n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4"/>
          <a:stretch>
            <a:fillRect/>
          </a:stretch>
        </p:blipFill>
        <p:spPr>
          <a:xfrm>
            <a:off x="4269391" y="1478590"/>
            <a:ext cx="247466" cy="135708"/>
          </a:xfrm>
          <a:prstGeom prst="rect">
            <a:avLst/>
          </a:prstGeom>
        </p:spPr>
      </p:pic>
      <p:cxnSp>
        <p:nvCxnSpPr>
          <p:cNvPr id="8" name="直線コネクタ 7">
            <a:extLst>
              <a:ext uri="{FF2B5EF4-FFF2-40B4-BE49-F238E27FC236}">
                <a16:creationId xmlns:a16="http://schemas.microsoft.com/office/drawing/2014/main" id="{1FC2253D-C940-FE00-FC95-AEFD136FB01B}"/>
              </a:ext>
            </a:extLst>
          </p:cNvPr>
          <p:cNvCxnSpPr>
            <a:cxnSpLocks/>
          </p:cNvCxnSpPr>
          <p:nvPr/>
        </p:nvCxnSpPr>
        <p:spPr>
          <a:xfrm>
            <a:off x="4516855" y="2392027"/>
            <a:ext cx="55145" cy="4184367"/>
          </a:xfrm>
          <a:prstGeom prst="line">
            <a:avLst/>
          </a:prstGeom>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5"/>
          <a:stretch>
            <a:fillRect/>
          </a:stretch>
        </p:blipFill>
        <p:spPr>
          <a:xfrm>
            <a:off x="1566848" y="2392027"/>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6"/>
          <a:stretch>
            <a:fillRect/>
          </a:stretch>
        </p:blipFill>
        <p:spPr>
          <a:xfrm>
            <a:off x="5657851" y="2392027"/>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pic>
        <p:nvPicPr>
          <p:cNvPr id="22" name="図 21">
            <a:extLst>
              <a:ext uri="{FF2B5EF4-FFF2-40B4-BE49-F238E27FC236}">
                <a16:creationId xmlns:a16="http://schemas.microsoft.com/office/drawing/2014/main" id="{983621F0-C159-3E85-54E9-C83250419683}"/>
              </a:ext>
            </a:extLst>
          </p:cNvPr>
          <p:cNvPicPr>
            <a:picLocks noChangeAspect="1"/>
          </p:cNvPicPr>
          <p:nvPr/>
        </p:nvPicPr>
        <p:blipFill>
          <a:blip r:embed="rId7"/>
          <a:stretch>
            <a:fillRect/>
          </a:stretch>
        </p:blipFill>
        <p:spPr>
          <a:xfrm>
            <a:off x="4332943" y="1827796"/>
            <a:ext cx="367824" cy="250120"/>
          </a:xfrm>
          <a:prstGeom prst="rect">
            <a:avLst/>
          </a:prstGeom>
        </p:spPr>
      </p:pic>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8" name="図 27">
            <a:extLst>
              <a:ext uri="{FF2B5EF4-FFF2-40B4-BE49-F238E27FC236}">
                <a16:creationId xmlns:a16="http://schemas.microsoft.com/office/drawing/2014/main" id="{67DA2B55-DB39-1DEF-CFA5-0ED983C897CF}"/>
              </a:ext>
            </a:extLst>
          </p:cNvPr>
          <p:cNvPicPr>
            <a:picLocks noChangeAspect="1"/>
          </p:cNvPicPr>
          <p:nvPr/>
        </p:nvPicPr>
        <p:blipFill>
          <a:blip r:embed="rId9"/>
          <a:stretch>
            <a:fillRect/>
          </a:stretch>
        </p:blipFill>
        <p:spPr>
          <a:xfrm>
            <a:off x="5855645" y="6216543"/>
            <a:ext cx="1218486" cy="194026"/>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10"/>
          <a:stretch>
            <a:fillRect/>
          </a:stretch>
        </p:blipFill>
        <p:spPr>
          <a:xfrm>
            <a:off x="1315322" y="5860548"/>
            <a:ext cx="1682711" cy="266103"/>
          </a:xfrm>
          <a:prstGeom prst="rect">
            <a:avLst/>
          </a:prstGeom>
        </p:spPr>
      </p:pic>
    </p:spTree>
    <p:extLst>
      <p:ext uri="{BB962C8B-B14F-4D97-AF65-F5344CB8AC3E}">
        <p14:creationId xmlns:p14="http://schemas.microsoft.com/office/powerpoint/2010/main" val="46949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t>b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2/n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光の軌道と重力中心の最近接点　　が、軌道　　　　上にある時とない時で場合分けし、改めて　　　を考える。</a:t>
            </a:r>
            <a:endParaRPr lang="en-US" altLang="ja-JP" sz="1800" dirty="0"/>
          </a:p>
        </p:txBody>
      </p:sp>
      <p:pic>
        <p:nvPicPr>
          <p:cNvPr id="3" name="図 2">
            <a:extLst>
              <a:ext uri="{FF2B5EF4-FFF2-40B4-BE49-F238E27FC236}">
                <a16:creationId xmlns:a16="http://schemas.microsoft.com/office/drawing/2014/main" id="{B7C87E6D-3FFF-4530-5BFE-997943AC0AB2}"/>
              </a:ext>
            </a:extLst>
          </p:cNvPr>
          <p:cNvPicPr>
            <a:picLocks noChangeAspect="1"/>
          </p:cNvPicPr>
          <p:nvPr/>
        </p:nvPicPr>
        <p:blipFill>
          <a:blip r:embed="rId3"/>
          <a:stretch>
            <a:fillRect/>
          </a:stretch>
        </p:blipFill>
        <p:spPr>
          <a:xfrm>
            <a:off x="5473368" y="1415611"/>
            <a:ext cx="559035" cy="210651"/>
          </a:xfrm>
          <a:prstGeom prst="rect">
            <a:avLst/>
          </a:prstGeom>
        </p:spPr>
      </p:pic>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4"/>
          <a:stretch>
            <a:fillRect/>
          </a:stretch>
        </p:blipFill>
        <p:spPr>
          <a:xfrm>
            <a:off x="3183584" y="1813047"/>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p:cNvCxnSpPr>
          <p:nvPr/>
        </p:nvCxnSpPr>
        <p:spPr>
          <a:xfrm>
            <a:off x="4516855" y="2392027"/>
            <a:ext cx="55145" cy="4184367"/>
          </a:xfrm>
          <a:prstGeom prst="line">
            <a:avLst/>
          </a:prstGeom>
        </p:spPr>
        <p:style>
          <a:lnRef idx="1">
            <a:schemeClr val="dk1"/>
          </a:lnRef>
          <a:fillRef idx="0">
            <a:schemeClr val="dk1"/>
          </a:fillRef>
          <a:effectRef idx="0">
            <a:schemeClr val="dk1"/>
          </a:effectRef>
          <a:fontRef idx="minor">
            <a:schemeClr val="tx1"/>
          </a:fontRef>
        </p:style>
      </p:cxnSp>
      <p:pic>
        <p:nvPicPr>
          <p:cNvPr id="10" name="図 9">
            <a:extLst>
              <a:ext uri="{FF2B5EF4-FFF2-40B4-BE49-F238E27FC236}">
                <a16:creationId xmlns:a16="http://schemas.microsoft.com/office/drawing/2014/main" id="{EC315240-B11E-59E1-ECCC-F35DAE59AE29}"/>
              </a:ext>
            </a:extLst>
          </p:cNvPr>
          <p:cNvPicPr>
            <a:picLocks noChangeAspect="1"/>
          </p:cNvPicPr>
          <p:nvPr/>
        </p:nvPicPr>
        <p:blipFill>
          <a:blip r:embed="rId5"/>
          <a:stretch>
            <a:fillRect/>
          </a:stretch>
        </p:blipFill>
        <p:spPr>
          <a:xfrm>
            <a:off x="6020196" y="2365188"/>
            <a:ext cx="1093657" cy="304251"/>
          </a:xfrm>
          <a:prstGeom prst="rect">
            <a:avLst/>
          </a:prstGeom>
        </p:spPr>
      </p:pic>
      <p:pic>
        <p:nvPicPr>
          <p:cNvPr id="13" name="図 12">
            <a:extLst>
              <a:ext uri="{FF2B5EF4-FFF2-40B4-BE49-F238E27FC236}">
                <a16:creationId xmlns:a16="http://schemas.microsoft.com/office/drawing/2014/main" id="{48546355-B0BC-F89B-A601-437106ECD38E}"/>
              </a:ext>
            </a:extLst>
          </p:cNvPr>
          <p:cNvPicPr>
            <a:picLocks noChangeAspect="1"/>
          </p:cNvPicPr>
          <p:nvPr/>
        </p:nvPicPr>
        <p:blipFill>
          <a:blip r:embed="rId6"/>
          <a:stretch>
            <a:fillRect/>
          </a:stretch>
        </p:blipFill>
        <p:spPr>
          <a:xfrm>
            <a:off x="1793431" y="2392027"/>
            <a:ext cx="1093657" cy="263136"/>
          </a:xfrm>
          <a:prstGeom prst="rect">
            <a:avLst/>
          </a:prstGeom>
        </p:spPr>
      </p:pic>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7"/>
          <a:stretch>
            <a:fillRect/>
          </a:stretch>
        </p:blipFill>
        <p:spPr>
          <a:xfrm>
            <a:off x="4055532" y="1415610"/>
            <a:ext cx="175543" cy="210651"/>
          </a:xfrm>
          <a:prstGeom prst="rect">
            <a:avLst/>
          </a:prstGeom>
        </p:spPr>
      </p:pic>
      <p:pic>
        <p:nvPicPr>
          <p:cNvPr id="15" name="図 14">
            <a:extLst>
              <a:ext uri="{FF2B5EF4-FFF2-40B4-BE49-F238E27FC236}">
                <a16:creationId xmlns:a16="http://schemas.microsoft.com/office/drawing/2014/main" id="{FB95E054-1ECC-0C07-04F8-9C8B90F47115}"/>
              </a:ext>
            </a:extLst>
          </p:cNvPr>
          <p:cNvPicPr>
            <a:picLocks noChangeAspect="1"/>
          </p:cNvPicPr>
          <p:nvPr/>
        </p:nvPicPr>
        <p:blipFill>
          <a:blip r:embed="rId8"/>
          <a:stretch>
            <a:fillRect/>
          </a:stretch>
        </p:blipFill>
        <p:spPr>
          <a:xfrm>
            <a:off x="408376" y="5615354"/>
            <a:ext cx="3822699" cy="639165"/>
          </a:xfrm>
          <a:prstGeom prst="rect">
            <a:avLst/>
          </a:prstGeom>
        </p:spPr>
      </p:pic>
      <p:pic>
        <p:nvPicPr>
          <p:cNvPr id="17" name="図 16">
            <a:extLst>
              <a:ext uri="{FF2B5EF4-FFF2-40B4-BE49-F238E27FC236}">
                <a16:creationId xmlns:a16="http://schemas.microsoft.com/office/drawing/2014/main" id="{EF81C381-2B30-D26B-CFFE-68B85F86E00B}"/>
              </a:ext>
            </a:extLst>
          </p:cNvPr>
          <p:cNvPicPr>
            <a:picLocks noChangeAspect="1"/>
          </p:cNvPicPr>
          <p:nvPr/>
        </p:nvPicPr>
        <p:blipFill>
          <a:blip r:embed="rId9"/>
          <a:stretch>
            <a:fillRect/>
          </a:stretch>
        </p:blipFill>
        <p:spPr>
          <a:xfrm>
            <a:off x="5280925" y="5615354"/>
            <a:ext cx="2525500" cy="688773"/>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t>b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4/n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pic>
        <p:nvPicPr>
          <p:cNvPr id="3" name="図 2">
            <a:extLst>
              <a:ext uri="{FF2B5EF4-FFF2-40B4-BE49-F238E27FC236}">
                <a16:creationId xmlns:a16="http://schemas.microsoft.com/office/drawing/2014/main" id="{FBD160EB-6EAE-E4DC-CECD-59C278EC8C8C}"/>
              </a:ext>
            </a:extLst>
          </p:cNvPr>
          <p:cNvPicPr>
            <a:picLocks noChangeAspect="1"/>
          </p:cNvPicPr>
          <p:nvPr/>
        </p:nvPicPr>
        <p:blipFill>
          <a:blip r:embed="rId3"/>
          <a:stretch>
            <a:fillRect/>
          </a:stretch>
        </p:blipFill>
        <p:spPr>
          <a:xfrm>
            <a:off x="628650" y="1469289"/>
            <a:ext cx="3773325" cy="264419"/>
          </a:xfrm>
          <a:prstGeom prst="rect">
            <a:avLst/>
          </a:prstGeom>
        </p:spPr>
      </p:pic>
      <p:pic>
        <p:nvPicPr>
          <p:cNvPr id="5" name="図 4">
            <a:extLst>
              <a:ext uri="{FF2B5EF4-FFF2-40B4-BE49-F238E27FC236}">
                <a16:creationId xmlns:a16="http://schemas.microsoft.com/office/drawing/2014/main" id="{E242332B-EF7F-8A9F-811B-F3495496AF30}"/>
              </a:ext>
            </a:extLst>
          </p:cNvPr>
          <p:cNvPicPr>
            <a:picLocks noChangeAspect="1"/>
          </p:cNvPicPr>
          <p:nvPr/>
        </p:nvPicPr>
        <p:blipFill>
          <a:blip r:embed="rId4"/>
          <a:stretch>
            <a:fillRect/>
          </a:stretch>
        </p:blipFill>
        <p:spPr>
          <a:xfrm>
            <a:off x="628649" y="3834335"/>
            <a:ext cx="4441341" cy="278054"/>
          </a:xfrm>
          <a:prstGeom prst="rect">
            <a:avLst/>
          </a:prstGeom>
        </p:spPr>
      </p:pic>
      <p:pic>
        <p:nvPicPr>
          <p:cNvPr id="9" name="図 8">
            <a:extLst>
              <a:ext uri="{FF2B5EF4-FFF2-40B4-BE49-F238E27FC236}">
                <a16:creationId xmlns:a16="http://schemas.microsoft.com/office/drawing/2014/main" id="{7E2F0CA5-DB64-6E1D-8784-8E22486B04DD}"/>
              </a:ext>
            </a:extLst>
          </p:cNvPr>
          <p:cNvPicPr>
            <a:picLocks noChangeAspect="1"/>
          </p:cNvPicPr>
          <p:nvPr/>
        </p:nvPicPr>
        <p:blipFill>
          <a:blip r:embed="rId5"/>
          <a:stretch>
            <a:fillRect/>
          </a:stretch>
        </p:blipFill>
        <p:spPr>
          <a:xfrm>
            <a:off x="628651" y="2611798"/>
            <a:ext cx="3773324" cy="264419"/>
          </a:xfrm>
          <a:prstGeom prst="rect">
            <a:avLst/>
          </a:prstGeom>
        </p:spPr>
      </p:pic>
      <p:pic>
        <p:nvPicPr>
          <p:cNvPr id="11" name="図 10">
            <a:extLst>
              <a:ext uri="{FF2B5EF4-FFF2-40B4-BE49-F238E27FC236}">
                <a16:creationId xmlns:a16="http://schemas.microsoft.com/office/drawing/2014/main" id="{3BF86668-387D-748C-1E7F-DB61409EEC81}"/>
              </a:ext>
            </a:extLst>
          </p:cNvPr>
          <p:cNvPicPr>
            <a:picLocks noChangeAspect="1"/>
          </p:cNvPicPr>
          <p:nvPr/>
        </p:nvPicPr>
        <p:blipFill>
          <a:blip r:embed="rId6"/>
          <a:stretch>
            <a:fillRect/>
          </a:stretch>
        </p:blipFill>
        <p:spPr>
          <a:xfrm>
            <a:off x="610452" y="5070507"/>
            <a:ext cx="4421065" cy="276784"/>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
        <p:nvSpPr>
          <p:cNvPr id="6" name="コンテンツ プレースホルダー 2">
            <a:extLst>
              <a:ext uri="{FF2B5EF4-FFF2-40B4-BE49-F238E27FC236}">
                <a16:creationId xmlns:a16="http://schemas.microsoft.com/office/drawing/2014/main" id="{34356696-C233-09CF-1771-AE5633FA662A}"/>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これが作成された僧</a:t>
            </a:r>
            <a:endParaRPr lang="en-US" altLang="ja-JP" sz="1800" dirty="0"/>
          </a:p>
        </p:txBody>
      </p:sp>
    </p:spTree>
    <p:extLst>
      <p:ext uri="{BB962C8B-B14F-4D97-AF65-F5344CB8AC3E}">
        <p14:creationId xmlns:p14="http://schemas.microsoft.com/office/powerpoint/2010/main" val="451614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以上を幾何的な考察と組み合わせることで、降着円盤が写真板に写す光の位置を特定した。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27</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今回は</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861D17-AB7B-862B-42C3-DA04644F31C9}"/>
              </a:ext>
            </a:extLst>
          </p:cNvPr>
          <p:cNvSpPr/>
          <p:nvPr/>
        </p:nvSpPr>
        <p:spPr>
          <a:xfrm>
            <a:off x="0" y="0"/>
            <a:ext cx="9144000" cy="6858000"/>
          </a:xfrm>
          <a:prstGeom prst="rect">
            <a:avLst/>
          </a:prstGeom>
          <a:solidFill>
            <a:schemeClr val="bg1">
              <a:lumMod val="9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31</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33</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34</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35</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39</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40</a:t>
            </a:fld>
            <a:r>
              <a:rPr lang="en-US"/>
              <a:t>/n</a:t>
            </a:r>
            <a:endParaRPr lang="en-US" dirty="0"/>
          </a:p>
        </p:txBody>
      </p:sp>
      <p:sp>
        <p:nvSpPr>
          <p:cNvPr id="3" name="円/楕円 2">
            <a:extLst>
              <a:ext uri="{FF2B5EF4-FFF2-40B4-BE49-F238E27FC236}">
                <a16:creationId xmlns:a16="http://schemas.microsoft.com/office/drawing/2014/main" id="{B2799C05-C591-6081-D839-ABA462CD43FF}"/>
              </a:ext>
            </a:extLst>
          </p:cNvPr>
          <p:cNvSpPr/>
          <p:nvPr/>
        </p:nvSpPr>
        <p:spPr>
          <a:xfrm>
            <a:off x="4302000" y="3159000"/>
            <a:ext cx="540000" cy="54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7EC04736-292C-A2F1-7785-243158DE479F}"/>
              </a:ext>
            </a:extLst>
          </p:cNvPr>
          <p:cNvCxnSpPr/>
          <p:nvPr/>
        </p:nvCxnSpPr>
        <p:spPr>
          <a:xfrm>
            <a:off x="1527717" y="3429000"/>
            <a:ext cx="6088566" cy="0"/>
          </a:xfrm>
          <a:prstGeom prst="line">
            <a:avLst/>
          </a:prstGeom>
        </p:spPr>
        <p:style>
          <a:lnRef idx="1">
            <a:schemeClr val="dk1"/>
          </a:lnRef>
          <a:fillRef idx="0">
            <a:schemeClr val="dk1"/>
          </a:fillRef>
          <a:effectRef idx="0">
            <a:schemeClr val="dk1"/>
          </a:effectRef>
          <a:fontRef idx="minor">
            <a:schemeClr val="tx1"/>
          </a:fontRef>
        </p:style>
      </p:cxnSp>
      <p:sp>
        <p:nvSpPr>
          <p:cNvPr id="13" name="円/楕円 12">
            <a:extLst>
              <a:ext uri="{FF2B5EF4-FFF2-40B4-BE49-F238E27FC236}">
                <a16:creationId xmlns:a16="http://schemas.microsoft.com/office/drawing/2014/main" id="{CAD48E68-BF36-DC0B-B1F1-96D6A4DC8B61}"/>
              </a:ext>
            </a:extLst>
          </p:cNvPr>
          <p:cNvSpPr/>
          <p:nvPr/>
        </p:nvSpPr>
        <p:spPr>
          <a:xfrm>
            <a:off x="2896859"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783A9DA-E902-6684-D00F-4F8E360E49B5}"/>
              </a:ext>
            </a:extLst>
          </p:cNvPr>
          <p:cNvSpPr/>
          <p:nvPr/>
        </p:nvSpPr>
        <p:spPr>
          <a:xfrm>
            <a:off x="6217343"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3F483634-EE03-17BF-4FC7-70827804D3AE}"/>
              </a:ext>
            </a:extLst>
          </p:cNvPr>
          <p:cNvCxnSpPr>
            <a:cxnSpLocks/>
          </p:cNvCxnSpPr>
          <p:nvPr/>
        </p:nvCxnSpPr>
        <p:spPr>
          <a:xfrm flipV="1">
            <a:off x="6261718" y="1123933"/>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8" name="円弧 17">
            <a:extLst>
              <a:ext uri="{FF2B5EF4-FFF2-40B4-BE49-F238E27FC236}">
                <a16:creationId xmlns:a16="http://schemas.microsoft.com/office/drawing/2014/main" id="{EF967A5F-AD7C-AD23-0420-24930A284529}"/>
              </a:ext>
            </a:extLst>
          </p:cNvPr>
          <p:cNvSpPr/>
          <p:nvPr/>
        </p:nvSpPr>
        <p:spPr>
          <a:xfrm rot="14637648">
            <a:off x="2991889" y="1695185"/>
            <a:ext cx="3623858" cy="3743215"/>
          </a:xfrm>
          <a:prstGeom prst="arc">
            <a:avLst>
              <a:gd name="adj1" fmla="val 16197600"/>
              <a:gd name="adj2" fmla="val 0"/>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B3EE16F-8632-926A-18EB-931C1A878061}"/>
              </a:ext>
            </a:extLst>
          </p:cNvPr>
          <p:cNvCxnSpPr>
            <a:cxnSpLocks/>
          </p:cNvCxnSpPr>
          <p:nvPr/>
        </p:nvCxnSpPr>
        <p:spPr>
          <a:xfrm flipV="1">
            <a:off x="4002868" y="-362176"/>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4EDF1AEA-D231-D523-191F-FC2BAAD6942E}"/>
              </a:ext>
            </a:extLst>
          </p:cNvPr>
          <p:cNvCxnSpPr>
            <a:cxnSpLocks/>
          </p:cNvCxnSpPr>
          <p:nvPr/>
        </p:nvCxnSpPr>
        <p:spPr>
          <a:xfrm>
            <a:off x="3111086" y="4363984"/>
            <a:ext cx="2087079" cy="397419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61A4103-1143-47BD-FDD5-D06AB81F3967}"/>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229481059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55282</TotalTime>
  <Words>1394</Words>
  <Application>Microsoft Macintosh PowerPoint</Application>
  <PresentationFormat>画面に合わせる (4:3)</PresentationFormat>
  <Paragraphs>283</Paragraphs>
  <Slides>40</Slides>
  <Notes>36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40</vt:i4>
      </vt:variant>
    </vt:vector>
  </HeadingPairs>
  <TitlesOfParts>
    <vt:vector size="45" baseType="lpstr">
      <vt:lpstr>Hiragino Kaku Gothic Std W8</vt:lpstr>
      <vt:lpstr>游ゴシック</vt:lpstr>
      <vt:lpstr>Aptos</vt:lpstr>
      <vt:lpstr>Arial</vt:lpstr>
      <vt:lpstr>Office テーマ</vt:lpstr>
      <vt:lpstr>ブラックホールを回る 薄い降着円盤の作る像. short version.</vt:lpstr>
      <vt:lpstr>雑記</vt:lpstr>
      <vt:lpstr>導入</vt:lpstr>
      <vt:lpstr>目次</vt:lpstr>
      <vt:lpstr>像を考えるための準備</vt:lpstr>
      <vt:lpstr>光の軌道を計算するのに必要な知識</vt:lpstr>
      <vt:lpstr>シュバルツシルト時空</vt:lpstr>
      <vt:lpstr>null測地線方程式（1/3）</vt:lpstr>
      <vt:lpstr>null測地線方程式（2/3）</vt:lpstr>
      <vt:lpstr>null測地線方程式（3/3）</vt:lpstr>
      <vt:lpstr>光の軌道を表す微分方程式</vt:lpstr>
      <vt:lpstr>有効ポテンシャルと運動可能領域</vt:lpstr>
      <vt:lpstr>有効ポテンシャルによる軌道の分類</vt:lpstr>
      <vt:lpstr>微分方程式の変形</vt:lpstr>
      <vt:lpstr>微分方程式の変形</vt:lpstr>
      <vt:lpstr>最近接点から無限遠までの角度</vt:lpstr>
      <vt:lpstr>薄い降着円盤の作る像</vt:lpstr>
      <vt:lpstr>状況設定（1/3）</vt:lpstr>
      <vt:lpstr>状況設定（2/3）</vt:lpstr>
      <vt:lpstr>状況設定（3/3）</vt:lpstr>
      <vt:lpstr>a を求める（1/n）</vt:lpstr>
      <vt:lpstr>a を求める（2/n）</vt:lpstr>
      <vt:lpstr>b を求める（1/n）</vt:lpstr>
      <vt:lpstr>b を求める（2/n）</vt:lpstr>
      <vt:lpstr>b を求める（4/n）</vt:lpstr>
      <vt:lpstr>作成された像</vt:lpstr>
      <vt:lpstr>まとめ</vt:lpstr>
      <vt:lpstr>展望</vt:lpstr>
      <vt:lpstr>以下、予備スライド</vt:lpstr>
      <vt:lpstr>最近接点から無限遠までの積分</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819</cp:revision>
  <dcterms:created xsi:type="dcterms:W3CDTF">2024-07-01T13:42:07Z</dcterms:created>
  <dcterms:modified xsi:type="dcterms:W3CDTF">2024-11-06T06:17:40Z</dcterms:modified>
</cp:coreProperties>
</file>